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5"/>
  </p:sldMasterIdLst>
  <p:notesMasterIdLst>
    <p:notesMasterId r:id="rId7"/>
  </p:notesMasterIdLst>
  <p:sldIdLst>
    <p:sldId id="260" r:id="rId6"/>
  </p:sldIdLst>
  <p:sldSz cx="9144000" cy="6858000" type="screen4x3"/>
  <p:notesSz cx="9144000" cy="6858000"/>
  <p:custDataLst>
    <p:tags r:id="rId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27">
          <p15:clr>
            <a:srgbClr val="A4A3A4"/>
          </p15:clr>
        </p15:guide>
        <p15:guide id="3" orient="horz" pos="983">
          <p15:clr>
            <a:srgbClr val="A4A3A4"/>
          </p15:clr>
        </p15:guide>
        <p15:guide id="4" orient="horz" pos="3838">
          <p15:clr>
            <a:srgbClr val="A4A3A4"/>
          </p15:clr>
        </p15:guide>
        <p15:guide id="5" pos="2880">
          <p15:clr>
            <a:srgbClr val="A4A3A4"/>
          </p15:clr>
        </p15:guide>
        <p15:guide id="6" pos="562">
          <p15:clr>
            <a:srgbClr val="A4A3A4"/>
          </p15:clr>
        </p15:guide>
        <p15:guide id="7" pos="5103">
          <p15:clr>
            <a:srgbClr val="A4A3A4"/>
          </p15:clr>
        </p15:guide>
        <p15:guide id="8" pos="2562">
          <p15:clr>
            <a:srgbClr val="A4A3A4"/>
          </p15:clr>
        </p15:guide>
        <p15:guide id="9" pos="26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7F4633"/>
    <a:srgbClr val="598752"/>
    <a:srgbClr val="6DA463"/>
    <a:srgbClr val="1A9DAC"/>
    <a:srgbClr val="A65C45"/>
    <a:srgbClr val="CC7054"/>
    <a:srgbClr val="FFFFFF"/>
    <a:srgbClr val="D6A700"/>
    <a:srgbClr val="958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04" autoAdjust="0"/>
    <p:restoredTop sz="94674"/>
  </p:normalViewPr>
  <p:slideViewPr>
    <p:cSldViewPr showGuides="1">
      <p:cViewPr varScale="1">
        <p:scale>
          <a:sx n="69" d="100"/>
          <a:sy n="69" d="100"/>
        </p:scale>
        <p:origin x="936" y="48"/>
      </p:cViewPr>
      <p:guideLst>
        <p:guide orient="horz" pos="2160"/>
        <p:guide orient="horz" pos="427"/>
        <p:guide orient="horz" pos="983"/>
        <p:guide orient="horz" pos="3838"/>
        <p:guide pos="2880"/>
        <p:guide pos="562"/>
        <p:guide pos="5103"/>
        <p:guide pos="2562"/>
        <p:guide pos="26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360570-2B09-DB43-BBE0-DA076DA911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87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resentation title slide">
    <p:bg>
      <p:bgPr>
        <a:solidFill>
          <a:srgbClr val="7F4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-1588"/>
            <a:ext cx="2166937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1919288" y="1989138"/>
            <a:ext cx="0" cy="36576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325600" y="1886400"/>
            <a:ext cx="6062750" cy="37748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400" b="0" i="0">
                <a:solidFill>
                  <a:schemeClr val="bg1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640800" y="1972800"/>
            <a:ext cx="1219139" cy="358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40800" y="2332800"/>
            <a:ext cx="1219139" cy="536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640800" y="2876400"/>
            <a:ext cx="1219139" cy="695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641268" y="5503482"/>
            <a:ext cx="1219139" cy="229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22685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906811"/>
            <a:ext cx="9144000" cy="595119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060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7545" y="444420"/>
            <a:ext cx="6552727" cy="608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3200" b="0" i="0" baseline="0">
                <a:solidFill>
                  <a:srgbClr val="7F4633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118225" y="1461052"/>
            <a:ext cx="3025775" cy="53969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461052"/>
            <a:ext cx="3024188" cy="53969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059113" y="1461053"/>
            <a:ext cx="3020316" cy="26505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059113" y="4149725"/>
            <a:ext cx="3020316" cy="2708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562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7545" y="444420"/>
            <a:ext cx="6624735" cy="608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3200" b="0" i="0" baseline="0">
                <a:solidFill>
                  <a:srgbClr val="7F4633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041650" y="1461052"/>
            <a:ext cx="3043238" cy="53969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121400" y="1461053"/>
            <a:ext cx="3022599" cy="26505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121400" y="4146550"/>
            <a:ext cx="3022600" cy="2711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8065" y="1461052"/>
            <a:ext cx="238574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F4633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F4633"/>
              </a:buClr>
              <a:buFont typeface="Courier New" panose="02070309020205020404" pitchFamily="49" charset="0"/>
              <a:buChar char="o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7F4633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Bullet Point</a:t>
            </a:r>
          </a:p>
          <a:p>
            <a:pPr lvl="2"/>
            <a:r>
              <a:rPr lang="en-GB" dirty="0" smtClean="0"/>
              <a:t>Third Bullet Point</a:t>
            </a:r>
          </a:p>
          <a:p>
            <a:pPr lvl="3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0697889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042988" y="1916832"/>
            <a:ext cx="7058025" cy="35283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buNone/>
              <a:defRPr sz="2800" b="0" i="1" baseline="0">
                <a:solidFill>
                  <a:srgbClr val="7F4633"/>
                </a:solidFill>
                <a:latin typeface="Tahoma" charset="0"/>
              </a:defRPr>
            </a:lvl1pPr>
            <a:lvl2pPr marL="609600" indent="0">
              <a:lnSpc>
                <a:spcPts val="3600"/>
              </a:lnSpc>
              <a:buNone/>
              <a:defRPr sz="2800" b="0" i="1" baseline="0">
                <a:solidFill>
                  <a:srgbClr val="7F4633"/>
                </a:solidFill>
                <a:latin typeface="Tahoma" charset="0"/>
              </a:defRPr>
            </a:lvl2pPr>
            <a:lvl3pPr marL="1219200" indent="0">
              <a:lnSpc>
                <a:spcPts val="3600"/>
              </a:lnSpc>
              <a:buNone/>
              <a:defRPr sz="2800" b="0" i="1" baseline="0">
                <a:solidFill>
                  <a:srgbClr val="7F4633"/>
                </a:solidFill>
                <a:latin typeface="Tahoma" charset="0"/>
              </a:defRPr>
            </a:lvl3pPr>
            <a:lvl4pPr marL="1828800" indent="0">
              <a:lnSpc>
                <a:spcPts val="3600"/>
              </a:lnSpc>
              <a:buNone/>
              <a:defRPr sz="2800" b="0" i="1" baseline="0">
                <a:solidFill>
                  <a:srgbClr val="7F4633"/>
                </a:solidFill>
                <a:latin typeface="Tahoma" charset="0"/>
              </a:defRPr>
            </a:lvl4pPr>
            <a:lvl5pPr marL="2438400" indent="0">
              <a:lnSpc>
                <a:spcPts val="3600"/>
              </a:lnSpc>
              <a:buNone/>
              <a:defRPr sz="2800" b="0" i="1" baseline="0">
                <a:solidFill>
                  <a:srgbClr val="7F4633"/>
                </a:solidFill>
                <a:latin typeface="Tahoma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1042988" y="5661025"/>
            <a:ext cx="7058025" cy="119697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1pPr>
            <a:lvl2pPr marL="60960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2pPr>
            <a:lvl3pPr marL="121920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3pPr>
            <a:lvl4pPr marL="182880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4pPr>
            <a:lvl5pPr marL="243840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76711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5403" y="2852936"/>
            <a:ext cx="4283969" cy="259228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9600"/>
              </a:lnSpc>
              <a:buNone/>
              <a:defRPr sz="13000" b="0" i="0" baseline="0">
                <a:solidFill>
                  <a:srgbClr val="7F463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609600" indent="0" algn="r">
              <a:lnSpc>
                <a:spcPts val="3600"/>
              </a:lnSpc>
              <a:buNone/>
              <a:defRPr sz="9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1219200" indent="0" algn="r">
              <a:lnSpc>
                <a:spcPts val="3600"/>
              </a:lnSpc>
              <a:buNone/>
              <a:defRPr sz="9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828800" indent="0" algn="r">
              <a:lnSpc>
                <a:spcPts val="3600"/>
              </a:lnSpc>
              <a:buNone/>
              <a:defRPr sz="9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2438400" indent="0" algn="r">
              <a:lnSpc>
                <a:spcPts val="3600"/>
              </a:lnSpc>
              <a:buNone/>
              <a:defRPr sz="9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 smtClean="0"/>
              <a:t>100%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715395" y="2870014"/>
            <a:ext cx="3601021" cy="25752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200"/>
              </a:lnSpc>
              <a:buNone/>
              <a:defRPr sz="1800" baseline="0">
                <a:solidFill>
                  <a:srgbClr val="7F4633"/>
                </a:solidFill>
                <a:latin typeface="Georgia" charset="0"/>
              </a:defRPr>
            </a:lvl1pPr>
            <a:lvl2pPr marL="609600" indent="0" algn="l">
              <a:lnSpc>
                <a:spcPts val="2200"/>
              </a:lnSpc>
              <a:buNone/>
              <a:defRPr sz="1800" baseline="0">
                <a:solidFill>
                  <a:srgbClr val="7F4633"/>
                </a:solidFill>
                <a:latin typeface="Georgia" charset="0"/>
              </a:defRPr>
            </a:lvl2pPr>
            <a:lvl3pPr marL="1219200" indent="0" algn="l">
              <a:lnSpc>
                <a:spcPts val="2200"/>
              </a:lnSpc>
              <a:buNone/>
              <a:defRPr sz="1800" baseline="0">
                <a:solidFill>
                  <a:srgbClr val="7F4633"/>
                </a:solidFill>
                <a:latin typeface="Georgia" charset="0"/>
              </a:defRPr>
            </a:lvl3pPr>
            <a:lvl4pPr marL="1828800" indent="0" algn="l">
              <a:lnSpc>
                <a:spcPts val="2200"/>
              </a:lnSpc>
              <a:buNone/>
              <a:defRPr sz="1800" baseline="0">
                <a:solidFill>
                  <a:srgbClr val="7F4633"/>
                </a:solidFill>
                <a:latin typeface="Georgia" charset="0"/>
              </a:defRPr>
            </a:lvl4pPr>
            <a:lvl5pPr marL="2438400" indent="0" algn="l">
              <a:lnSpc>
                <a:spcPts val="2200"/>
              </a:lnSpc>
              <a:buNone/>
              <a:defRPr sz="1800" baseline="0">
                <a:solidFill>
                  <a:srgbClr val="7F4633"/>
                </a:solidFill>
                <a:latin typeface="Georgia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970980" y="5661025"/>
            <a:ext cx="7129412" cy="64829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1pPr>
            <a:lvl2pPr marL="60960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2pPr>
            <a:lvl3pPr marL="121920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3pPr>
            <a:lvl4pPr marL="182880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4pPr>
            <a:lvl5pPr marL="243840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7413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1890713"/>
            <a:ext cx="6515621" cy="13661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400" b="0" i="0">
                <a:solidFill>
                  <a:srgbClr val="7F4633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4221163"/>
            <a:ext cx="6515620" cy="603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45060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89700"/>
            <a:ext cx="6515621" cy="6510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F4633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00113" y="1773238"/>
            <a:ext cx="6551612" cy="4608512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rgbClr val="7F4633"/>
              </a:buCl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F4633"/>
              </a:buClr>
              <a:buFont typeface="Courier New" panose="02070309020205020404" pitchFamily="49" charset="0"/>
              <a:buChar char="o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266700">
              <a:buClr>
                <a:srgbClr val="7F4633"/>
              </a:buClr>
              <a:buFont typeface="Arial" panose="020B0604020202020204" pitchFamily="34" charset="0"/>
              <a:buChar char="̶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91223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3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F4633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00113" y="1700213"/>
            <a:ext cx="6551612" cy="4465637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rgbClr val="7F4633"/>
              </a:buClr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F4633"/>
              </a:buClr>
              <a:buFont typeface="+mj-lt"/>
              <a:buAutoNum type="romanL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7F4633"/>
              </a:buClr>
              <a:buFont typeface="Arial" panose="020B0604020202020204" pitchFamily="34" charset="0"/>
              <a:buChar char="̶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2343150" indent="-514350"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952750" indent="-514350"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8606882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F4633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284663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362276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F4633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F4633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F4633"/>
              </a:buClr>
              <a:buFont typeface="Courier New" panose="02070309020205020404" pitchFamily="49" charset="0"/>
              <a:buChar char="o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7F4633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Bullet Point</a:t>
            </a:r>
          </a:p>
          <a:p>
            <a:pPr lvl="2"/>
            <a:r>
              <a:rPr lang="en-GB" dirty="0" smtClean="0"/>
              <a:t>Third Bullet Point</a:t>
            </a:r>
          </a:p>
          <a:p>
            <a:pPr lvl="3"/>
            <a:endParaRPr lang="en-GB" dirty="0" smtClean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84663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F4633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F4633"/>
              </a:buClr>
              <a:buFont typeface="Courier New" panose="02070309020205020404" pitchFamily="49" charset="0"/>
              <a:buChar char="o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7F4633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Bullet Point</a:t>
            </a:r>
          </a:p>
          <a:p>
            <a:pPr lvl="2"/>
            <a:r>
              <a:rPr lang="en-US" dirty="0" smtClean="0"/>
              <a:t>Third Bullet Point</a:t>
            </a:r>
          </a:p>
          <a:p>
            <a:pPr lvl="3"/>
            <a:endParaRPr lang="en-US" dirty="0" smtClean="0"/>
          </a:p>
          <a:p>
            <a:pPr lvl="0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7645515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2" y="692696"/>
            <a:ext cx="6481464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F4633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66700" marR="0" indent="-26670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F4633"/>
              </a:buClr>
              <a:buSzTx/>
              <a:buFont typeface="+mj-lt"/>
              <a:buAutoNum type="arabicPeriod"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541338" indent="-274638">
              <a:buClr>
                <a:srgbClr val="7F4633"/>
              </a:buClr>
              <a:buFont typeface="+mj-lt"/>
              <a:buAutoNum type="romanLcPeriod"/>
              <a:defRPr sz="1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7F4633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52538" indent="-285750"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Number Position Number 2</a:t>
            </a:r>
          </a:p>
          <a:p>
            <a:pPr lvl="2"/>
            <a:r>
              <a:rPr lang="en-GB" dirty="0" smtClean="0"/>
              <a:t>Number Position Number 3</a:t>
            </a:r>
          </a:p>
          <a:p>
            <a:pPr lvl="3"/>
            <a:endParaRPr lang="en-GB" dirty="0" smtClean="0"/>
          </a:p>
          <a:p>
            <a:pPr lvl="3"/>
            <a:endParaRPr lang="en-GB" dirty="0" smtClean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84663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66700" marR="0" indent="-26670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F4633"/>
              </a:buClr>
              <a:buSzTx/>
              <a:buFont typeface="+mj-lt"/>
              <a:buAutoNum type="arabicPeriod"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541338" indent="-274638">
              <a:buClr>
                <a:srgbClr val="7F4633"/>
              </a:buClr>
              <a:buFont typeface="+mj-lt"/>
              <a:buAutoNum type="romanLcPeriod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7F4633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52538" indent="-285750"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Number Position Number 2</a:t>
            </a:r>
          </a:p>
          <a:p>
            <a:pPr lvl="2"/>
            <a:r>
              <a:rPr lang="en-GB" dirty="0" smtClean="0"/>
              <a:t>Number Position Number 3</a:t>
            </a:r>
          </a:p>
          <a:p>
            <a:pPr lvl="3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77651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graph 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F4633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899592" y="1554760"/>
            <a:ext cx="6515620" cy="453806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753494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lumn text sty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F4633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284663" y="1628799"/>
            <a:ext cx="3816350" cy="44640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2861172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606425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55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10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664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218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4025" indent="-4540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87425" indent="-3778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0825" indent="-3016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0425" indent="-3016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0025" indent="-3016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54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uwe.ac.uk/events/event.aspx?id=2238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youtube.com/watch?v=rAhmFcSr-e02016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278286" y="292169"/>
            <a:ext cx="7174033" cy="603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2400" b="1" dirty="0" smtClean="0">
                <a:ea typeface="ＭＳ Ｐゴシック" charset="-128"/>
              </a:rPr>
              <a:t>Have you thought of a career in radiotherapy?</a:t>
            </a:r>
            <a:endParaRPr lang="en-US" altLang="en-US" sz="2400" b="1" dirty="0">
              <a:ea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64019"/>
            <a:ext cx="7776864" cy="23062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0307" y="895273"/>
            <a:ext cx="3816424" cy="369332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</a:t>
            </a:r>
            <a:r>
              <a:rPr lang="en-GB" dirty="0" smtClean="0">
                <a:solidFill>
                  <a:schemeClr val="bg1"/>
                </a:solidFill>
              </a:rPr>
              <a:t>ould you like to help save lives?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2600946"/>
            <a:ext cx="3600400" cy="369332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Could you make a difference?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188" y="3012430"/>
            <a:ext cx="89063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</a:t>
            </a:r>
            <a:r>
              <a:rPr lang="en-GB" dirty="0" smtClean="0"/>
              <a:t>would like to </a:t>
            </a:r>
            <a:r>
              <a:rPr lang="en-GB" dirty="0"/>
              <a:t>invite you to the Open Day </a:t>
            </a:r>
            <a:r>
              <a:rPr lang="en-GB" dirty="0" smtClean="0"/>
              <a:t>at UWE, Glenside, Bristol on </a:t>
            </a:r>
            <a:r>
              <a:rPr lang="en-GB" b="1" dirty="0" smtClean="0"/>
              <a:t>Sat </a:t>
            </a:r>
            <a:r>
              <a:rPr lang="en-GB" b="1" dirty="0"/>
              <a:t>June 9th </a:t>
            </a:r>
            <a:r>
              <a:rPr lang="en-GB" dirty="0"/>
              <a:t>(</a:t>
            </a:r>
            <a:r>
              <a:rPr lang="en-GB" dirty="0">
                <a:hlinkClick r:id="rId3"/>
              </a:rPr>
              <a:t>https://info.uwe.ac.uk/events/event.aspx?id=22383</a:t>
            </a:r>
            <a:r>
              <a:rPr lang="en-GB" dirty="0" smtClean="0"/>
              <a:t>)  </a:t>
            </a:r>
            <a:r>
              <a:rPr lang="en-GB" dirty="0"/>
              <a:t>It is a chance to come and have a chat with me (Mandy Tuckey) </a:t>
            </a:r>
            <a:r>
              <a:rPr lang="en-GB" dirty="0" smtClean="0"/>
              <a:t>and find out more about studying </a:t>
            </a:r>
            <a:r>
              <a:rPr lang="en-GB" dirty="0"/>
              <a:t>Radiotherapy at UWE. </a:t>
            </a:r>
            <a:r>
              <a:rPr lang="en-GB" dirty="0" smtClean="0"/>
              <a:t>Please feel free to ask any questions- mandy.tuckey@uwe.ac.uk</a:t>
            </a:r>
          </a:p>
          <a:p>
            <a:r>
              <a:rPr lang="en-GB" b="1" dirty="0" smtClean="0"/>
              <a:t>We still have places available for our 2018 intake. 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0188" y="4722539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Uwe students achieve great things……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6" y="5157192"/>
            <a:ext cx="2061466" cy="13368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39752" y="5163050"/>
            <a:ext cx="23169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View our recent short film here featuring our </a:t>
            </a:r>
            <a:r>
              <a:rPr lang="en-GB" sz="1400" dirty="0" smtClean="0"/>
              <a:t>patient </a:t>
            </a:r>
            <a:r>
              <a:rPr lang="en-GB" sz="1400" dirty="0"/>
              <a:t>representative and undergraduate </a:t>
            </a:r>
            <a:r>
              <a:rPr lang="en-GB" sz="1400" dirty="0" smtClean="0"/>
              <a:t>students.</a:t>
            </a:r>
            <a:endParaRPr lang="en-GB" sz="1400" dirty="0"/>
          </a:p>
          <a:p>
            <a:r>
              <a:rPr lang="en-GB" sz="1400" dirty="0">
                <a:hlinkClick r:id="rId5"/>
              </a:rPr>
              <a:t>https://</a:t>
            </a:r>
            <a:r>
              <a:rPr lang="en-GB" sz="1400" dirty="0" smtClean="0">
                <a:hlinkClick r:id="rId5"/>
              </a:rPr>
              <a:t>www.youtube.com/watch?v=rAhmFcSr-e02016</a:t>
            </a:r>
            <a:endParaRPr lang="en-GB" sz="1400" dirty="0" smtClean="0"/>
          </a:p>
          <a:p>
            <a:endParaRPr lang="en-GB" sz="14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8591" y="4744905"/>
            <a:ext cx="1493649" cy="19935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76256" y="5087435"/>
            <a:ext cx="2160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National Therapeutic Student of the Year Amy Walkman and Diagnostic Student of the Year Laura Bonner, both from UWE, 2017</a:t>
            </a:r>
            <a:endParaRPr lang="en-GB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73&quot;&gt;&lt;object type=&quot;3&quot; unique_id=&quot;10074&quot;&gt;&lt;property id=&quot;20148&quot; value=&quot;5&quot;/&gt;&lt;property id=&quot;20300&quot; value=&quot;Slide 1&quot;/&gt;&lt;property id=&quot;20307&quot; value=&quot;256&quot;/&gt;&lt;/object&gt;&lt;object type=&quot;3&quot; unique_id=&quot;10075&quot;&gt;&lt;property id=&quot;20148&quot; value=&quot;5&quot;/&gt;&lt;property id=&quot;20300&quot; value=&quot;Slide 2&quot;/&gt;&lt;property id=&quot;20307&quot; value=&quot;260&quot;/&gt;&lt;/object&gt;&lt;object type=&quot;3&quot; unique_id=&quot;10076&quot;&gt;&lt;property id=&quot;20148&quot; value=&quot;5&quot;/&gt;&lt;property id=&quot;20300&quot; value=&quot;Slide 3&quot;/&gt;&lt;property id=&quot;20307&quot; value=&quot;267&quot;/&gt;&lt;/object&gt;&lt;object type=&quot;3&quot; unique_id=&quot;10077&quot;&gt;&lt;property id=&quot;20148&quot; value=&quot;5&quot;/&gt;&lt;property id=&quot;20300&quot; value=&quot;Slide 4&quot;/&gt;&lt;property id=&quot;20307&quot; value=&quot;264&quot;/&gt;&lt;/object&gt;&lt;object type=&quot;3&quot; unique_id=&quot;10078&quot;&gt;&lt;property id=&quot;20148&quot; value=&quot;5&quot;/&gt;&lt;property id=&quot;20300&quot; value=&quot;Slide 5&quot;/&gt;&lt;property id=&quot;20307&quot; value=&quot;268&quot;/&gt;&lt;/object&gt;&lt;object type=&quot;3&quot; unique_id=&quot;10079&quot;&gt;&lt;property id=&quot;20148&quot; value=&quot;5&quot;/&gt;&lt;property id=&quot;20300&quot; value=&quot;Slide 6&quot;/&gt;&lt;property id=&quot;20307&quot; value=&quot;265&quot;/&gt;&lt;/object&gt;&lt;object type=&quot;3&quot; unique_id=&quot;10080&quot;&gt;&lt;property id=&quot;20148&quot; value=&quot;5&quot;/&gt;&lt;property id=&quot;20300&quot; value=&quot;Slide 7&quot;/&gt;&lt;property id=&quot;20307&quot; value=&quot;266&quot;/&gt;&lt;/object&gt;&lt;object type=&quot;3&quot; unique_id=&quot;10081&quot;&gt;&lt;property id=&quot;20148&quot; value=&quot;5&quot;/&gt;&lt;property id=&quot;20300&quot; value=&quot;Slide 8&quot;/&gt;&lt;property id=&quot;20307&quot; value=&quot;262&quot;/&gt;&lt;/object&gt;&lt;object type=&quot;3&quot; unique_id=&quot;10082&quot;&gt;&lt;property id=&quot;20148&quot; value=&quot;5&quot;/&gt;&lt;property id=&quot;20300&quot; value=&quot;Slide 9&quot;/&gt;&lt;property id=&quot;20307&quot; value=&quot;269&quot;/&gt;&lt;/object&gt;&lt;object type=&quot;3&quot; unique_id=&quot;10083&quot;&gt;&lt;property id=&quot;20148&quot; value=&quot;5&quot;/&gt;&lt;property id=&quot;20300&quot; value=&quot;Slide 10&quot;/&gt;&lt;property id=&quot;20307&quot; value=&quot;259&quot;/&gt;&lt;/object&gt;&lt;/object&gt;&lt;object type=&quot;8&quot; unique_id=&quot;10095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56E99604-B34A-AB45-82E2-A2F6C5EC15CC}" vid="{C3811B3D-AE0C-294C-BC2C-607328485A3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FC3F4283AECA48BCBDDFCF4103160C" ma:contentTypeVersion="2" ma:contentTypeDescription="Create a new document." ma:contentTypeScope="" ma:versionID="71a29f68b18f52e7e0b329625759c092">
  <xsd:schema xmlns:xsd="http://www.w3.org/2001/XMLSchema" xmlns:xs="http://www.w3.org/2001/XMLSchema" xmlns:p="http://schemas.microsoft.com/office/2006/metadata/properties" xmlns:ns2="037ba92a-5764-4297-b5f7-6ea117412624" xmlns:ns3="3a4ab234-afbc-41ab-b2db-358d80304e46" targetNamespace="http://schemas.microsoft.com/office/2006/metadata/properties" ma:root="true" ma:fieldsID="a458c3587d291faf4ca1653387720a89" ns2:_="" ns3:_="">
    <xsd:import namespace="037ba92a-5764-4297-b5f7-6ea117412624"/>
    <xsd:import namespace="3a4ab234-afbc-41ab-b2db-358d80304e4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7ba92a-5764-4297-b5f7-6ea11741262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ab234-afbc-41ab-b2db-358d80304e4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1" nillable="true" ma:displayName="Document Type" ma:default="Main Issue" ma:description="Specify type of document to help with filtered views" ma:format="Dropdown" ma:internalName="Document_x0020_Type">
      <xsd:simpleType>
        <xsd:restriction base="dms:Choice">
          <xsd:enumeration value="Main Issue"/>
          <xsd:enumeration value="Supportin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37ba92a-5764-4297-b5f7-6ea117412624">NAYYJSKVSPAS-2-435</_dlc_DocId>
    <_dlc_DocIdUrl xmlns="037ba92a-5764-4297-b5f7-6ea117412624">
      <Url>https://docs.uwe.ac.uk/ou/Communications/_layouts/15/DocIdRedir.aspx?ID=NAYYJSKVSPAS-2-435</Url>
      <Description>NAYYJSKVSPAS-2-435</Description>
    </_dlc_DocIdUrl>
    <Document_x0020_Type xmlns="3a4ab234-afbc-41ab-b2db-358d80304e46">Main Issue</Document_x0020_Typ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9198010-ED71-4465-A21E-22CB6FDA0D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7ba92a-5764-4297-b5f7-6ea117412624"/>
    <ds:schemaRef ds:uri="3a4ab234-afbc-41ab-b2db-358d80304e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BB7E79-5A6F-4068-A44B-51D971F9E8D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a4ab234-afbc-41ab-b2db-358d80304e46"/>
    <ds:schemaRef ds:uri="037ba92a-5764-4297-b5f7-6ea11741262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A7490C3-D435-4CF4-A28C-AEA07BBBDA9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9495172-894C-4B5E-A121-CC48E275699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new template SUNSHINE YELLOW with UWE logo bottom STANDARD</Template>
  <TotalTime>163</TotalTime>
  <Words>137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Courier New</vt:lpstr>
      <vt:lpstr>Georgia</vt:lpstr>
      <vt:lpstr>Tahoma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Mandy Tuckey</cp:lastModifiedBy>
  <cp:revision>45</cp:revision>
  <cp:lastPrinted>2016-04-26T08:55:24Z</cp:lastPrinted>
  <dcterms:created xsi:type="dcterms:W3CDTF">2016-04-27T08:32:31Z</dcterms:created>
  <dcterms:modified xsi:type="dcterms:W3CDTF">2018-05-22T20:34:53Z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06f53756-6d98-4126-92ca-d6bcceae795d</vt:lpwstr>
  </property>
  <property fmtid="{D5CDD505-2E9C-101B-9397-08002B2CF9AE}" pid="3" name="ContentTypeId">
    <vt:lpwstr>0x01010072FC3F4283AECA48BCBDDFCF4103160C</vt:lpwstr>
  </property>
</Properties>
</file>