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4" r:id="rId12"/>
    <p:sldId id="263"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79D603-259F-4754-A2A2-AB9F77926084}" type="datetimeFigureOut">
              <a:rPr lang="en-GB" smtClean="0"/>
              <a:t>23/11/2018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246423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9D603-259F-4754-A2A2-AB9F77926084}" type="datetimeFigureOut">
              <a:rPr lang="en-GB" smtClean="0"/>
              <a:t>23/11/2018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161826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9D603-259F-4754-A2A2-AB9F77926084}" type="datetimeFigureOut">
              <a:rPr lang="en-GB" smtClean="0"/>
              <a:t>23/11/2018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153701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9D603-259F-4754-A2A2-AB9F77926084}" type="datetimeFigureOut">
              <a:rPr lang="en-GB" smtClean="0"/>
              <a:t>23/11/2018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49106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9D603-259F-4754-A2A2-AB9F77926084}" type="datetimeFigureOut">
              <a:rPr lang="en-GB" smtClean="0"/>
              <a:t>23/11/2018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99078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79D603-259F-4754-A2A2-AB9F77926084}" type="datetimeFigureOut">
              <a:rPr lang="en-GB" smtClean="0"/>
              <a:t>23/11/2018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327081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79D603-259F-4754-A2A2-AB9F77926084}" type="datetimeFigureOut">
              <a:rPr lang="en-GB" smtClean="0"/>
              <a:t>23/11/2018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321327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79D603-259F-4754-A2A2-AB9F77926084}" type="datetimeFigureOut">
              <a:rPr lang="en-GB" smtClean="0"/>
              <a:t>23/11/2018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369100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603-259F-4754-A2A2-AB9F77926084}" type="datetimeFigureOut">
              <a:rPr lang="en-GB" smtClean="0"/>
              <a:t>23/11/2018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245664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9D603-259F-4754-A2A2-AB9F77926084}" type="datetimeFigureOut">
              <a:rPr lang="en-GB" smtClean="0"/>
              <a:t>23/11/2018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67443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9D603-259F-4754-A2A2-AB9F77926084}" type="datetimeFigureOut">
              <a:rPr lang="en-GB" smtClean="0"/>
              <a:t>23/11/2018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FB5D7C-8A05-4018-A69C-97C3BEE0F8A4}" type="slidenum">
              <a:rPr lang="en-GB" smtClean="0"/>
              <a:t>‹#›</a:t>
            </a:fld>
            <a:endParaRPr lang="en-GB"/>
          </a:p>
        </p:txBody>
      </p:sp>
    </p:spTree>
    <p:extLst>
      <p:ext uri="{BB962C8B-B14F-4D97-AF65-F5344CB8AC3E}">
        <p14:creationId xmlns:p14="http://schemas.microsoft.com/office/powerpoint/2010/main" val="56127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9D603-259F-4754-A2A2-AB9F77926084}" type="datetimeFigureOut">
              <a:rPr lang="en-GB" smtClean="0"/>
              <a:t>23/11/2018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B5D7C-8A05-4018-A69C-97C3BEE0F8A4}" type="slidenum">
              <a:rPr lang="en-GB" smtClean="0"/>
              <a:t>‹#›</a:t>
            </a:fld>
            <a:endParaRPr lang="en-GB"/>
          </a:p>
        </p:txBody>
      </p:sp>
    </p:spTree>
    <p:extLst>
      <p:ext uri="{BB962C8B-B14F-4D97-AF65-F5344CB8AC3E}">
        <p14:creationId xmlns:p14="http://schemas.microsoft.com/office/powerpoint/2010/main" val="236520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GB" sz="8000" b="1" u="sng" dirty="0" smtClean="0"/>
              <a:t/>
            </a:r>
            <a:br>
              <a:rPr lang="en-GB" sz="8000" b="1" u="sng" dirty="0" smtClean="0"/>
            </a:br>
            <a:r>
              <a:rPr lang="en-GB" sz="8000" b="1" u="sng" dirty="0" smtClean="0"/>
              <a:t>Types </a:t>
            </a:r>
            <a:r>
              <a:rPr lang="en-GB" sz="8000" b="1" u="sng" dirty="0"/>
              <a:t>of application letter</a:t>
            </a:r>
            <a:r>
              <a:rPr lang="en-GB" sz="8000" dirty="0"/>
              <a:t/>
            </a:r>
            <a:br>
              <a:rPr lang="en-GB" sz="8000" dirty="0"/>
            </a:br>
            <a:endParaRPr lang="en-GB" sz="8000"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46364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u="sng" dirty="0" smtClean="0"/>
              <a:t>Sign-off</a:t>
            </a:r>
            <a:r>
              <a:rPr lang="en-GB" u="sng" dirty="0"/>
              <a:t/>
            </a:r>
            <a:br>
              <a:rPr lang="en-GB" u="sng" dirty="0"/>
            </a:br>
            <a:endParaRPr lang="en-GB" u="sng" dirty="0"/>
          </a:p>
        </p:txBody>
      </p:sp>
      <p:sp>
        <p:nvSpPr>
          <p:cNvPr id="3" name="Content Placeholder 2"/>
          <p:cNvSpPr>
            <a:spLocks noGrp="1"/>
          </p:cNvSpPr>
          <p:nvPr>
            <p:ph idx="1"/>
          </p:nvPr>
        </p:nvSpPr>
        <p:spPr/>
        <p:txBody>
          <a:bodyPr>
            <a:normAutofit/>
          </a:bodyPr>
          <a:lstStyle/>
          <a:p>
            <a:r>
              <a:rPr lang="en-GB" dirty="0"/>
              <a:t>If you opened with ‘Dear Sir/Madam’ the correct formal sign-off is ‘Yours faithfully’ whereas a message to ‘Mr Davies’ should end with ‘Yours sincerely’. Less formal sign-offs such as a simple ‘Thank you’ are more appropriate for people you have existing work relationships </a:t>
            </a:r>
            <a:r>
              <a:rPr lang="en-GB" dirty="0" smtClean="0"/>
              <a:t>with.</a:t>
            </a:r>
            <a:endParaRPr lang="en-GB" dirty="0"/>
          </a:p>
        </p:txBody>
      </p:sp>
    </p:spTree>
    <p:extLst>
      <p:ext uri="{BB962C8B-B14F-4D97-AF65-F5344CB8AC3E}">
        <p14:creationId xmlns:p14="http://schemas.microsoft.com/office/powerpoint/2010/main" val="393764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u="sng" dirty="0" smtClean="0"/>
              <a:t>Check </a:t>
            </a:r>
            <a:r>
              <a:rPr lang="en-GB" b="1" u="sng" dirty="0"/>
              <a:t>your tone</a:t>
            </a:r>
            <a:r>
              <a:rPr lang="en-GB" u="sng" dirty="0"/>
              <a:t/>
            </a:r>
            <a:br>
              <a:rPr lang="en-GB" u="sng" dirty="0"/>
            </a:br>
            <a:endParaRPr lang="en-GB" u="sng" dirty="0"/>
          </a:p>
        </p:txBody>
      </p:sp>
      <p:sp>
        <p:nvSpPr>
          <p:cNvPr id="3" name="Content Placeholder 2"/>
          <p:cNvSpPr>
            <a:spLocks noGrp="1"/>
          </p:cNvSpPr>
          <p:nvPr>
            <p:ph idx="1"/>
          </p:nvPr>
        </p:nvSpPr>
        <p:spPr/>
        <p:txBody>
          <a:bodyPr>
            <a:normAutofit fontScale="92500" lnSpcReduction="20000"/>
          </a:bodyPr>
          <a:lstStyle/>
          <a:p>
            <a:r>
              <a:rPr lang="en-GB" dirty="0"/>
              <a:t>It’s important to understand that often what you write doesn’t always come across in the same way at the other end. Before you hit the send button on that massive email about a tricky subject: STOP. Go and do something else for a few minutes, then come back and read it over</a:t>
            </a:r>
          </a:p>
          <a:p>
            <a:r>
              <a:rPr lang="en-GB" dirty="0"/>
              <a:t>It’s always a good idea to make sure that you’ve not been blunt or too casual and that what you intended to say is actually what it says on the screen. Also, remember to check your spelling and grammar.</a:t>
            </a:r>
          </a:p>
          <a:p>
            <a:endParaRPr lang="en-GB" dirty="0"/>
          </a:p>
        </p:txBody>
      </p:sp>
    </p:spTree>
    <p:extLst>
      <p:ext uri="{BB962C8B-B14F-4D97-AF65-F5344CB8AC3E}">
        <p14:creationId xmlns:p14="http://schemas.microsoft.com/office/powerpoint/2010/main" val="397447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Different application letters</a:t>
            </a:r>
            <a:endParaRPr lang="en-GB" b="1" u="sng" dirty="0"/>
          </a:p>
        </p:txBody>
      </p:sp>
      <p:sp>
        <p:nvSpPr>
          <p:cNvPr id="3" name="Content Placeholder 2"/>
          <p:cNvSpPr>
            <a:spLocks noGrp="1"/>
          </p:cNvSpPr>
          <p:nvPr>
            <p:ph idx="1"/>
          </p:nvPr>
        </p:nvSpPr>
        <p:spPr/>
        <p:txBody>
          <a:bodyPr>
            <a:normAutofit lnSpcReduction="10000"/>
          </a:bodyPr>
          <a:lstStyle/>
          <a:p>
            <a:pPr lvl="0"/>
            <a:r>
              <a:rPr lang="en-GB" b="1" dirty="0"/>
              <a:t>Speculative letters</a:t>
            </a:r>
            <a:r>
              <a:rPr lang="en-GB" dirty="0"/>
              <a:t> are sent as part of a speculative application together with a CV. </a:t>
            </a:r>
          </a:p>
          <a:p>
            <a:pPr lvl="0"/>
            <a:r>
              <a:rPr lang="en-GB" b="1" dirty="0"/>
              <a:t>Covering letters</a:t>
            </a:r>
            <a:r>
              <a:rPr lang="en-GB" dirty="0"/>
              <a:t> accompany an application form or CV for an advertised job vacancy.</a:t>
            </a:r>
          </a:p>
          <a:p>
            <a:pPr lvl="0"/>
            <a:r>
              <a:rPr lang="en-GB" b="1" dirty="0"/>
              <a:t>A letter of application</a:t>
            </a:r>
            <a:r>
              <a:rPr lang="en-GB" dirty="0"/>
              <a:t> is sometimes sent, rather than an application form or CV, in which case the letter should include the information you would put in a CV but presented in sentences and paragraphs. </a:t>
            </a:r>
          </a:p>
          <a:p>
            <a:endParaRPr lang="en-GB" dirty="0"/>
          </a:p>
        </p:txBody>
      </p:sp>
    </p:spTree>
    <p:extLst>
      <p:ext uri="{BB962C8B-B14F-4D97-AF65-F5344CB8AC3E}">
        <p14:creationId xmlns:p14="http://schemas.microsoft.com/office/powerpoint/2010/main" val="3126679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A letter of application should sound positive and enthusiastic. It should be clearly structured to cover:</a:t>
            </a:r>
            <a:br>
              <a:rPr lang="en-GB" sz="2800" dirty="0" smtClean="0"/>
            </a:br>
            <a:endParaRPr lang="en-GB" sz="2800" dirty="0"/>
          </a:p>
        </p:txBody>
      </p:sp>
      <p:sp>
        <p:nvSpPr>
          <p:cNvPr id="3" name="Content Placeholder 2"/>
          <p:cNvSpPr>
            <a:spLocks noGrp="1"/>
          </p:cNvSpPr>
          <p:nvPr>
            <p:ph idx="1"/>
          </p:nvPr>
        </p:nvSpPr>
        <p:spPr/>
        <p:txBody>
          <a:bodyPr>
            <a:normAutofit fontScale="85000" lnSpcReduction="10000"/>
          </a:bodyPr>
          <a:lstStyle/>
          <a:p>
            <a:pPr marL="0" lvl="0" indent="0">
              <a:buNone/>
            </a:pPr>
            <a:r>
              <a:rPr lang="en-GB" dirty="0" smtClean="0"/>
              <a:t>1. The </a:t>
            </a:r>
            <a:r>
              <a:rPr lang="en-GB" b="1" dirty="0"/>
              <a:t>kind of work</a:t>
            </a:r>
            <a:r>
              <a:rPr lang="en-GB" dirty="0"/>
              <a:t> you’re looking for </a:t>
            </a:r>
          </a:p>
          <a:p>
            <a:pPr marL="0" lvl="0" indent="0">
              <a:buNone/>
            </a:pPr>
            <a:r>
              <a:rPr lang="en-GB" b="1" dirty="0" smtClean="0"/>
              <a:t>2. </a:t>
            </a:r>
            <a:r>
              <a:rPr lang="en-GB" b="1" dirty="0" smtClean="0">
                <a:solidFill>
                  <a:srgbClr val="FF0000"/>
                </a:solidFill>
              </a:rPr>
              <a:t>Why</a:t>
            </a:r>
            <a:r>
              <a:rPr lang="en-GB" dirty="0" smtClean="0"/>
              <a:t> </a:t>
            </a:r>
            <a:r>
              <a:rPr lang="en-GB" dirty="0"/>
              <a:t>you want to do work experience with that organisation in </a:t>
            </a:r>
            <a:r>
              <a:rPr lang="en-GB" dirty="0" smtClean="0"/>
              <a:t>particular. </a:t>
            </a:r>
            <a:endParaRPr lang="en-GB" dirty="0"/>
          </a:p>
          <a:p>
            <a:pPr marL="0" lvl="0" indent="0">
              <a:buNone/>
            </a:pPr>
            <a:r>
              <a:rPr lang="en-GB" b="1" dirty="0" smtClean="0"/>
              <a:t>3. </a:t>
            </a:r>
            <a:r>
              <a:rPr lang="en-GB" b="1" dirty="0" smtClean="0">
                <a:solidFill>
                  <a:srgbClr val="FF0000"/>
                </a:solidFill>
              </a:rPr>
              <a:t>Why</a:t>
            </a:r>
            <a:r>
              <a:rPr lang="en-GB" dirty="0" smtClean="0">
                <a:solidFill>
                  <a:srgbClr val="FF0000"/>
                </a:solidFill>
              </a:rPr>
              <a:t> </a:t>
            </a:r>
            <a:r>
              <a:rPr lang="en-GB" dirty="0">
                <a:solidFill>
                  <a:srgbClr val="FF0000"/>
                </a:solidFill>
              </a:rPr>
              <a:t>you are suitable </a:t>
            </a:r>
            <a:r>
              <a:rPr lang="en-GB" dirty="0"/>
              <a:t>- emphasise your relevant skills, qualifications, experience and personal qualities. </a:t>
            </a:r>
            <a:endParaRPr lang="en-GB" dirty="0" smtClean="0"/>
          </a:p>
          <a:p>
            <a:pPr marL="0" lvl="0" indent="0">
              <a:buNone/>
            </a:pPr>
            <a:r>
              <a:rPr lang="en-GB" dirty="0" smtClean="0"/>
              <a:t>4. It </a:t>
            </a:r>
            <a:r>
              <a:rPr lang="en-GB" dirty="0"/>
              <a:t>should be tailored to the </a:t>
            </a:r>
            <a:r>
              <a:rPr lang="en-GB" dirty="0">
                <a:solidFill>
                  <a:srgbClr val="FF0000"/>
                </a:solidFill>
              </a:rPr>
              <a:t>specific</a:t>
            </a:r>
            <a:r>
              <a:rPr lang="en-GB" dirty="0"/>
              <a:t> organisation rather than a standard letter used </a:t>
            </a:r>
            <a:r>
              <a:rPr lang="en-GB" dirty="0" smtClean="0"/>
              <a:t>for any application</a:t>
            </a:r>
          </a:p>
          <a:p>
            <a:pPr marL="0" lvl="0" indent="0">
              <a:buNone/>
            </a:pPr>
            <a:r>
              <a:rPr lang="en-GB" dirty="0" smtClean="0"/>
              <a:t>4. Addressed </a:t>
            </a:r>
            <a:r>
              <a:rPr lang="en-GB" dirty="0"/>
              <a:t>to a </a:t>
            </a:r>
            <a:r>
              <a:rPr lang="en-GB" b="1" dirty="0">
                <a:solidFill>
                  <a:srgbClr val="FF0000"/>
                </a:solidFill>
              </a:rPr>
              <a:t>named individual</a:t>
            </a:r>
            <a:r>
              <a:rPr lang="en-GB" dirty="0"/>
              <a:t>. Telephone the organisation and ask if you’re not sure who to send it to. </a:t>
            </a:r>
          </a:p>
          <a:p>
            <a:endParaRPr lang="en-GB" dirty="0"/>
          </a:p>
        </p:txBody>
      </p:sp>
    </p:spTree>
    <p:extLst>
      <p:ext uri="{BB962C8B-B14F-4D97-AF65-F5344CB8AC3E}">
        <p14:creationId xmlns:p14="http://schemas.microsoft.com/office/powerpoint/2010/main" val="397492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Outline structure of the letter</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62500" lnSpcReduction="20000"/>
          </a:bodyPr>
          <a:lstStyle/>
          <a:p>
            <a:r>
              <a:rPr lang="en-GB" b="1" dirty="0" smtClean="0">
                <a:solidFill>
                  <a:srgbClr val="FF0000"/>
                </a:solidFill>
              </a:rPr>
              <a:t>Your details</a:t>
            </a:r>
            <a:endParaRPr lang="en-GB" b="1" dirty="0">
              <a:solidFill>
                <a:srgbClr val="FF0000"/>
              </a:solidFill>
            </a:endParaRPr>
          </a:p>
          <a:p>
            <a:r>
              <a:rPr lang="en-GB" dirty="0"/>
              <a:t>Name </a:t>
            </a:r>
            <a:br>
              <a:rPr lang="en-GB" dirty="0"/>
            </a:br>
            <a:r>
              <a:rPr lang="en-GB" dirty="0"/>
              <a:t>Address </a:t>
            </a:r>
            <a:br>
              <a:rPr lang="en-GB" dirty="0"/>
            </a:br>
            <a:r>
              <a:rPr lang="en-GB" dirty="0"/>
              <a:t>Phone Number </a:t>
            </a:r>
            <a:br>
              <a:rPr lang="en-GB" dirty="0"/>
            </a:br>
            <a:r>
              <a:rPr lang="en-GB" dirty="0"/>
              <a:t>Email Address </a:t>
            </a:r>
          </a:p>
          <a:p>
            <a:endParaRPr lang="en-GB" b="1" dirty="0" smtClean="0"/>
          </a:p>
          <a:p>
            <a:r>
              <a:rPr lang="en-GB" b="1" dirty="0" smtClean="0">
                <a:solidFill>
                  <a:srgbClr val="FF0000"/>
                </a:solidFill>
              </a:rPr>
              <a:t>Employer </a:t>
            </a:r>
            <a:r>
              <a:rPr lang="en-GB" b="1" dirty="0">
                <a:solidFill>
                  <a:srgbClr val="FF0000"/>
                </a:solidFill>
              </a:rPr>
              <a:t>Contact Information </a:t>
            </a:r>
            <a:endParaRPr lang="en-GB" dirty="0">
              <a:solidFill>
                <a:srgbClr val="FF0000"/>
              </a:solidFill>
            </a:endParaRPr>
          </a:p>
          <a:p>
            <a:r>
              <a:rPr lang="en-GB" dirty="0"/>
              <a:t>Name </a:t>
            </a:r>
            <a:br>
              <a:rPr lang="en-GB" dirty="0"/>
            </a:br>
            <a:r>
              <a:rPr lang="en-GB" dirty="0"/>
              <a:t>Title </a:t>
            </a:r>
            <a:br>
              <a:rPr lang="en-GB" dirty="0"/>
            </a:br>
            <a:r>
              <a:rPr lang="en-GB" dirty="0"/>
              <a:t>Company</a:t>
            </a:r>
            <a:br>
              <a:rPr lang="en-GB" dirty="0"/>
            </a:br>
            <a:r>
              <a:rPr lang="en-GB" dirty="0"/>
              <a:t>Address </a:t>
            </a:r>
          </a:p>
          <a:p>
            <a:r>
              <a:rPr lang="en-GB" b="1" dirty="0" smtClean="0">
                <a:solidFill>
                  <a:srgbClr val="FF0000"/>
                </a:solidFill>
              </a:rPr>
              <a:t>Date</a:t>
            </a:r>
          </a:p>
          <a:p>
            <a:endParaRPr lang="en-GB" b="1" dirty="0"/>
          </a:p>
          <a:p>
            <a:r>
              <a:rPr lang="en-GB" b="1" dirty="0" smtClean="0"/>
              <a:t>Salutation</a:t>
            </a:r>
            <a:r>
              <a:rPr lang="en-GB" dirty="0"/>
              <a:t/>
            </a:r>
            <a:br>
              <a:rPr lang="en-GB" dirty="0"/>
            </a:br>
            <a:r>
              <a:rPr lang="en-GB" dirty="0"/>
              <a:t>Dear </a:t>
            </a:r>
            <a:r>
              <a:rPr lang="en-GB" dirty="0" err="1"/>
              <a:t>Mr.</a:t>
            </a:r>
            <a:r>
              <a:rPr lang="en-GB" dirty="0"/>
              <a:t> /</a:t>
            </a:r>
            <a:r>
              <a:rPr lang="en-GB" dirty="0" err="1"/>
              <a:t>Ms.</a:t>
            </a:r>
            <a:r>
              <a:rPr lang="en-GB" dirty="0"/>
              <a:t> Last Name, </a:t>
            </a:r>
          </a:p>
        </p:txBody>
      </p:sp>
    </p:spTree>
    <p:extLst>
      <p:ext uri="{BB962C8B-B14F-4D97-AF65-F5344CB8AC3E}">
        <p14:creationId xmlns:p14="http://schemas.microsoft.com/office/powerpoint/2010/main" val="4021792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Bulk of the letter</a:t>
            </a:r>
            <a:endParaRPr lang="en-GB" dirty="0"/>
          </a:p>
        </p:txBody>
      </p:sp>
      <p:sp>
        <p:nvSpPr>
          <p:cNvPr id="5" name="Content Placeholder 4"/>
          <p:cNvSpPr>
            <a:spLocks noGrp="1"/>
          </p:cNvSpPr>
          <p:nvPr>
            <p:ph idx="1"/>
          </p:nvPr>
        </p:nvSpPr>
        <p:spPr/>
        <p:txBody>
          <a:bodyPr>
            <a:normAutofit fontScale="62500" lnSpcReduction="20000"/>
          </a:bodyPr>
          <a:lstStyle/>
          <a:p>
            <a:r>
              <a:rPr lang="en-GB" b="1" dirty="0" smtClean="0"/>
              <a:t>First Paragraph</a:t>
            </a:r>
            <a:r>
              <a:rPr lang="en-GB" dirty="0" smtClean="0"/>
              <a:t> </a:t>
            </a:r>
            <a:br>
              <a:rPr lang="en-GB" dirty="0" smtClean="0"/>
            </a:br>
            <a:r>
              <a:rPr lang="en-GB" dirty="0" smtClean="0"/>
              <a:t>The first paragraph of your letter should include information on why you are writing. Mention the particular area of work experience you are applying for and how you found out about the company. Include the name of a mutual contact, if you have one. </a:t>
            </a:r>
          </a:p>
          <a:p>
            <a:endParaRPr lang="en-GB" b="1" dirty="0" smtClean="0"/>
          </a:p>
          <a:p>
            <a:r>
              <a:rPr lang="en-GB" b="1" dirty="0" smtClean="0"/>
              <a:t>Middle Paragraph(s)</a:t>
            </a:r>
            <a:r>
              <a:rPr lang="en-GB" dirty="0" smtClean="0"/>
              <a:t/>
            </a:r>
            <a:br>
              <a:rPr lang="en-GB" dirty="0" smtClean="0"/>
            </a:br>
            <a:r>
              <a:rPr lang="en-GB" dirty="0" smtClean="0"/>
              <a:t>The next section of your application letter should describe what you have to offer the employer and why they should choose you! Mention specifically how your qualifications and skills will match the career.</a:t>
            </a:r>
          </a:p>
          <a:p>
            <a:endParaRPr lang="en-GB" b="1" dirty="0" smtClean="0"/>
          </a:p>
          <a:p>
            <a:r>
              <a:rPr lang="en-GB" b="1" dirty="0" smtClean="0"/>
              <a:t>Final Paragraph </a:t>
            </a:r>
            <a:r>
              <a:rPr lang="en-GB" dirty="0" smtClean="0"/>
              <a:t/>
            </a:r>
            <a:br>
              <a:rPr lang="en-GB" dirty="0" smtClean="0"/>
            </a:br>
            <a:r>
              <a:rPr lang="en-GB" dirty="0" smtClean="0"/>
              <a:t>Conclude your application letter by thanking the employer for considering you for the position. Include information on how you will follow-up. </a:t>
            </a:r>
          </a:p>
          <a:p>
            <a:endParaRPr lang="en-GB" b="1" dirty="0" smtClean="0"/>
          </a:p>
          <a:p>
            <a:endParaRPr lang="en-GB" dirty="0"/>
          </a:p>
        </p:txBody>
      </p:sp>
    </p:spTree>
    <p:extLst>
      <p:ext uri="{BB962C8B-B14F-4D97-AF65-F5344CB8AC3E}">
        <p14:creationId xmlns:p14="http://schemas.microsoft.com/office/powerpoint/2010/main" val="319294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Ending of the letter</a:t>
            </a:r>
            <a:endParaRPr lang="en-GB" dirty="0"/>
          </a:p>
        </p:txBody>
      </p:sp>
      <p:sp>
        <p:nvSpPr>
          <p:cNvPr id="3" name="Content Placeholder 2"/>
          <p:cNvSpPr>
            <a:spLocks noGrp="1"/>
          </p:cNvSpPr>
          <p:nvPr>
            <p:ph idx="1"/>
          </p:nvPr>
        </p:nvSpPr>
        <p:spPr/>
        <p:txBody>
          <a:bodyPr/>
          <a:lstStyle/>
          <a:p>
            <a:r>
              <a:rPr lang="en-GB" b="1" dirty="0" smtClean="0"/>
              <a:t>Complimentary Close</a:t>
            </a:r>
            <a:endParaRPr lang="en-GB" dirty="0" smtClean="0"/>
          </a:p>
          <a:p>
            <a:endParaRPr lang="en-GB" dirty="0" smtClean="0"/>
          </a:p>
          <a:p>
            <a:r>
              <a:rPr lang="en-GB" dirty="0" smtClean="0"/>
              <a:t>Yours sincerely,</a:t>
            </a:r>
          </a:p>
          <a:p>
            <a:endParaRPr lang="en-GB" dirty="0" smtClean="0"/>
          </a:p>
          <a:p>
            <a:endParaRPr lang="en-GB" dirty="0"/>
          </a:p>
          <a:p>
            <a:r>
              <a:rPr lang="en-GB" dirty="0" smtClean="0"/>
              <a:t>Signature </a:t>
            </a:r>
          </a:p>
          <a:p>
            <a:r>
              <a:rPr lang="en-GB" dirty="0" smtClean="0"/>
              <a:t>Name printed out.</a:t>
            </a:r>
          </a:p>
          <a:p>
            <a:endParaRPr lang="en-GB" dirty="0"/>
          </a:p>
        </p:txBody>
      </p:sp>
    </p:spTree>
    <p:extLst>
      <p:ext uri="{BB962C8B-B14F-4D97-AF65-F5344CB8AC3E}">
        <p14:creationId xmlns:p14="http://schemas.microsoft.com/office/powerpoint/2010/main" val="983391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u="sng" dirty="0" smtClean="0"/>
              <a:t>How </a:t>
            </a:r>
            <a:r>
              <a:rPr lang="en-GB" u="sng" dirty="0"/>
              <a:t>to avoid email fails</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Here </a:t>
            </a:r>
            <a:r>
              <a:rPr lang="en-GB" dirty="0"/>
              <a:t>are some tips to get you emailing with confidence:</a:t>
            </a:r>
          </a:p>
          <a:p>
            <a:pPr marL="0" indent="0">
              <a:buNone/>
            </a:pPr>
            <a:r>
              <a:rPr lang="en-GB" u="sng" dirty="0"/>
              <a:t>Know your audience</a:t>
            </a:r>
          </a:p>
          <a:p>
            <a:pPr marL="0" indent="0">
              <a:buNone/>
            </a:pPr>
            <a:r>
              <a:rPr lang="en-GB" dirty="0"/>
              <a:t>The way you address a potential employer or work colleague is obviously very different to the way you speak to a friend in a private message. With employers, spelling mistakes are a red flag, as are poor structure, excessive length and being too informal.</a:t>
            </a:r>
          </a:p>
          <a:p>
            <a:pPr marL="0" indent="0">
              <a:buNone/>
            </a:pPr>
            <a:endParaRPr lang="en-GB" dirty="0" smtClean="0"/>
          </a:p>
          <a:p>
            <a:pPr marL="0" indent="0">
              <a:buNone/>
            </a:pPr>
            <a:r>
              <a:rPr lang="en-GB" dirty="0" smtClean="0"/>
              <a:t>Try </a:t>
            </a:r>
            <a:r>
              <a:rPr lang="en-GB" dirty="0"/>
              <a:t>making your message clearer, more concise, and appropriate for your audience. This will ensure that the person reading it gets the message and isn’t distracted from what it is you’re asking or telling them.</a:t>
            </a:r>
          </a:p>
          <a:p>
            <a:endParaRPr lang="en-GB" dirty="0"/>
          </a:p>
        </p:txBody>
      </p:sp>
    </p:spTree>
    <p:extLst>
      <p:ext uri="{BB962C8B-B14F-4D97-AF65-F5344CB8AC3E}">
        <p14:creationId xmlns:p14="http://schemas.microsoft.com/office/powerpoint/2010/main" val="72403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u="sng" dirty="0" smtClean="0"/>
              <a:t>Start </a:t>
            </a:r>
            <a:r>
              <a:rPr lang="en-GB" b="1" u="sng" dirty="0"/>
              <a:t>with a name</a:t>
            </a:r>
            <a:r>
              <a:rPr lang="en-GB" u="sng" dirty="0"/>
              <a:t/>
            </a:r>
            <a:br>
              <a:rPr lang="en-GB" u="sng" dirty="0"/>
            </a:br>
            <a:endParaRPr lang="en-GB" u="sng" dirty="0"/>
          </a:p>
        </p:txBody>
      </p:sp>
      <p:sp>
        <p:nvSpPr>
          <p:cNvPr id="3" name="Content Placeholder 2"/>
          <p:cNvSpPr>
            <a:spLocks noGrp="1"/>
          </p:cNvSpPr>
          <p:nvPr>
            <p:ph idx="1"/>
          </p:nvPr>
        </p:nvSpPr>
        <p:spPr/>
        <p:txBody>
          <a:bodyPr>
            <a:normAutofit lnSpcReduction="10000"/>
          </a:bodyPr>
          <a:lstStyle/>
          <a:p>
            <a:pPr marL="0" indent="0">
              <a:buNone/>
            </a:pPr>
            <a:r>
              <a:rPr lang="en-GB" dirty="0" smtClean="0"/>
              <a:t>Do </a:t>
            </a:r>
            <a:r>
              <a:rPr lang="en-GB" dirty="0"/>
              <a:t>you know the person by name? Have you met them? It’s always best to address a person by name if you know it.</a:t>
            </a:r>
          </a:p>
          <a:p>
            <a:pPr marL="0" indent="0">
              <a:buNone/>
            </a:pPr>
            <a:endParaRPr lang="en-GB" dirty="0" smtClean="0"/>
          </a:p>
          <a:p>
            <a:pPr marL="0" indent="0">
              <a:buNone/>
            </a:pPr>
            <a:r>
              <a:rPr lang="en-GB" dirty="0" smtClean="0"/>
              <a:t>‘</a:t>
            </a:r>
            <a:r>
              <a:rPr lang="en-GB" dirty="0"/>
              <a:t>Dear Elisabeth’ would be appropriate for someone you haven’t met or someone more senior, whereas ‘Hi Elisabeth” would be suitable for a familiar contact or a person on your team who you talk to regularly.</a:t>
            </a:r>
          </a:p>
          <a:p>
            <a:endParaRPr lang="en-GB" dirty="0"/>
          </a:p>
        </p:txBody>
      </p:sp>
    </p:spTree>
    <p:extLst>
      <p:ext uri="{BB962C8B-B14F-4D97-AF65-F5344CB8AC3E}">
        <p14:creationId xmlns:p14="http://schemas.microsoft.com/office/powerpoint/2010/main" val="71060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u="sng" dirty="0" smtClean="0"/>
              <a:t>Get </a:t>
            </a:r>
            <a:r>
              <a:rPr lang="en-GB" b="1" u="sng" dirty="0"/>
              <a:t>to the point, but gently</a:t>
            </a:r>
            <a:r>
              <a:rPr lang="en-GB" u="sng" dirty="0"/>
              <a:t/>
            </a:r>
            <a:br>
              <a:rPr lang="en-GB" u="sng" dirty="0"/>
            </a:br>
            <a:endParaRPr lang="en-GB" u="sng" dirty="0"/>
          </a:p>
        </p:txBody>
      </p:sp>
      <p:sp>
        <p:nvSpPr>
          <p:cNvPr id="3" name="Content Placeholder 2"/>
          <p:cNvSpPr>
            <a:spLocks noGrp="1"/>
          </p:cNvSpPr>
          <p:nvPr>
            <p:ph idx="1"/>
          </p:nvPr>
        </p:nvSpPr>
        <p:spPr/>
        <p:txBody>
          <a:bodyPr>
            <a:normAutofit fontScale="92500" lnSpcReduction="20000"/>
          </a:bodyPr>
          <a:lstStyle/>
          <a:p>
            <a:r>
              <a:rPr lang="en-GB" dirty="0" smtClean="0"/>
              <a:t>The </a:t>
            </a:r>
            <a:r>
              <a:rPr lang="en-GB" dirty="0"/>
              <a:t>workplace is a busy environment, and inboxes are often full of emails, so it’s best to make your point or request quickly and concisely. However, there’s a fine line between getting to the point and coming across as rude.</a:t>
            </a:r>
          </a:p>
          <a:p>
            <a:r>
              <a:rPr lang="en-GB" dirty="0"/>
              <a:t>‘Dear Karim, We need those files’ is too abrupt, whereas ‘Dear Karim, Hope this email finds you well, I’ve been asked to collect the files on the Cunningham project…’ comes across clearly and politely.</a:t>
            </a:r>
          </a:p>
          <a:p>
            <a:r>
              <a:rPr lang="en-GB" dirty="0"/>
              <a:t> </a:t>
            </a:r>
          </a:p>
          <a:p>
            <a:endParaRPr lang="en-GB" dirty="0"/>
          </a:p>
        </p:txBody>
      </p:sp>
    </p:spTree>
    <p:extLst>
      <p:ext uri="{BB962C8B-B14F-4D97-AF65-F5344CB8AC3E}">
        <p14:creationId xmlns:p14="http://schemas.microsoft.com/office/powerpoint/2010/main" val="3560763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AF10F905EA34981105D1B36BE5A50" ma:contentTypeVersion="3" ma:contentTypeDescription="Create a new document." ma:contentTypeScope="" ma:versionID="4f2bf2a8d2e8565bb5cda304fa12e90f">
  <xsd:schema xmlns:xsd="http://www.w3.org/2001/XMLSchema" xmlns:xs="http://www.w3.org/2001/XMLSchema" xmlns:p="http://schemas.microsoft.com/office/2006/metadata/properties" xmlns:ns2="72f01d8a-da05-47d1-b042-91a93894ca6a" targetNamespace="http://schemas.microsoft.com/office/2006/metadata/properties" ma:root="true" ma:fieldsID="3a845a5e74382bfb8b57ca4452ccfaec" ns2:_="">
    <xsd:import namespace="72f01d8a-da05-47d1-b042-91a93894ca6a"/>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f01d8a-da05-47d1-b042-91a93894ca6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5945A5-A7E8-49D0-91BF-981AB2C577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f01d8a-da05-47d1-b042-91a93894ca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C224E2-A463-4194-A25A-3961AA4EBF0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C580F85-CEC1-4098-AA0D-67E730D948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TotalTime>
  <Words>563</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Types of application letter </vt:lpstr>
      <vt:lpstr>Different application letters</vt:lpstr>
      <vt:lpstr>A letter of application should sound positive and enthusiastic. It should be clearly structured to cover: </vt:lpstr>
      <vt:lpstr>Outline structure of the letter </vt:lpstr>
      <vt:lpstr>Bulk of the letter</vt:lpstr>
      <vt:lpstr>Ending of the letter</vt:lpstr>
      <vt:lpstr> How to avoid email fails </vt:lpstr>
      <vt:lpstr> Start with a name </vt:lpstr>
      <vt:lpstr> Get to the point, but gently </vt:lpstr>
      <vt:lpstr> Sign-off </vt:lpstr>
      <vt:lpstr> Check your tone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application letter</dc:title>
  <dc:creator>Donna Lewis</dc:creator>
  <cp:lastModifiedBy>Donna Lewis</cp:lastModifiedBy>
  <cp:revision>3</cp:revision>
  <dcterms:created xsi:type="dcterms:W3CDTF">2012-11-16T15:56:05Z</dcterms:created>
  <dcterms:modified xsi:type="dcterms:W3CDTF">2018-11-23T09:43:29Z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0x0101007B2AF10F905EA34981105D1B36BE5A50</vt:lpwstr>
  </property>
  <property fmtid="{D5CDD505-2E9C-101B-9397-08002B2CF9AE}" pid="3" name="MSIP_Label_baf337b9-6919-4328-9a40-40681b93b4de_Enabled">
    <vt:lpwstr>True</vt:lpwstr>
  </property>
  <property fmtid="{D5CDD505-2E9C-101B-9397-08002B2CF9AE}" pid="4" name="MSIP_Label_baf337b9-6919-4328-9a40-40681b93b4de_SiteId">
    <vt:lpwstr>32a3e669-6983-416d-9e40-784ff50d7812</vt:lpwstr>
  </property>
  <property fmtid="{D5CDD505-2E9C-101B-9397-08002B2CF9AE}" pid="5" name="MSIP_Label_baf337b9-6919-4328-9a40-40681b93b4de_Owner">
    <vt:lpwstr>DonnaLewis@maynard.co.uk</vt:lpwstr>
  </property>
  <property fmtid="{D5CDD505-2E9C-101B-9397-08002B2CF9AE}" pid="6" name="MSIP_Label_baf337b9-6919-4328-9a40-40681b93b4de_SetDate">
    <vt:lpwstr>2018-11-23T09:43:29.5767154Z</vt:lpwstr>
  </property>
  <property fmtid="{D5CDD505-2E9C-101B-9397-08002B2CF9AE}" pid="7" name="MSIP_Label_baf337b9-6919-4328-9a40-40681b93b4de_Name">
    <vt:lpwstr>General</vt:lpwstr>
  </property>
  <property fmtid="{D5CDD505-2E9C-101B-9397-08002B2CF9AE}" pid="8" name="MSIP_Label_baf337b9-6919-4328-9a40-40681b93b4de_Application">
    <vt:lpwstr>Microsoft Azure Information Protection</vt:lpwstr>
  </property>
  <property fmtid="{D5CDD505-2E9C-101B-9397-08002B2CF9AE}" pid="9" name="MSIP_Label_baf337b9-6919-4328-9a40-40681b93b4de_Extended_MSFT_Method">
    <vt:lpwstr>Automatic</vt:lpwstr>
  </property>
  <property fmtid="{D5CDD505-2E9C-101B-9397-08002B2CF9AE}" pid="10" name="Sensitivity">
    <vt:lpwstr>General</vt:lpwstr>
  </property>
</Properties>
</file>